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62" r:id="rId10"/>
    <p:sldId id="264" r:id="rId11"/>
    <p:sldId id="278" r:id="rId12"/>
    <p:sldId id="268" r:id="rId13"/>
    <p:sldId id="285" r:id="rId14"/>
    <p:sldId id="270" r:id="rId15"/>
    <p:sldId id="287" r:id="rId16"/>
    <p:sldId id="288" r:id="rId17"/>
    <p:sldId id="289" r:id="rId18"/>
    <p:sldId id="290" r:id="rId19"/>
    <p:sldId id="294" r:id="rId20"/>
    <p:sldId id="295" r:id="rId21"/>
    <p:sldId id="291" r:id="rId22"/>
    <p:sldId id="292" r:id="rId23"/>
    <p:sldId id="284" r:id="rId24"/>
    <p:sldId id="293" r:id="rId25"/>
    <p:sldId id="296" r:id="rId26"/>
    <p:sldId id="297" r:id="rId27"/>
    <p:sldId id="275" r:id="rId28"/>
    <p:sldId id="286" r:id="rId29"/>
    <p:sldId id="277" r:id="rId3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5" autoAdjust="0"/>
  </p:normalViewPr>
  <p:slideViewPr>
    <p:cSldViewPr>
      <p:cViewPr>
        <p:scale>
          <a:sx n="89" d="100"/>
          <a:sy n="89" d="100"/>
        </p:scale>
        <p:origin x="-2190" y="-9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7" y="0"/>
            <a:ext cx="91601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3438301" y="666750"/>
            <a:ext cx="5678805" cy="154221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chemeClr val="bg1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  ПО ТЕМЕ</a:t>
            </a:r>
            <a:endParaRPr sz="2800" dirty="0">
              <a:solidFill>
                <a:schemeClr val="bg1"/>
              </a:solidFill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4000" b="1" spc="-575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spc="-1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352550"/>
            <a:ext cx="82296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 9:00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Опоздавшим</a:t>
            </a:r>
            <a:r>
              <a:rPr lang="ru-RU" sz="3200" dirty="0" smtClean="0"/>
              <a:t> участникам повторно инструктаж </a:t>
            </a:r>
            <a:r>
              <a:rPr lang="ru-RU" sz="3200" b="1" dirty="0" smtClean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5525137" y="112028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974344"/>
            <a:ext cx="4632960" cy="4054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r>
              <a:rPr lang="ru-RU" dirty="0" smtClean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121657"/>
            <a:ext cx="8229600" cy="34312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200" dirty="0" smtClean="0"/>
              <a:t>	</a:t>
            </a:r>
            <a:r>
              <a:rPr lang="ru-RU" sz="2200" dirty="0" smtClean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2200" dirty="0" smtClean="0"/>
          </a:p>
          <a:p>
            <a:pPr marL="114300"/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а) </a:t>
            </a:r>
            <a:r>
              <a:rPr lang="ru-RU" sz="2200" dirty="0" err="1" smtClean="0"/>
              <a:t>гелевая</a:t>
            </a:r>
            <a:r>
              <a:rPr lang="ru-RU" sz="2200" dirty="0" smtClean="0"/>
              <a:t> или капиллярная ручка с чернилами черного цвета;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б) документ, удостоверяющий личность;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в) средства обучения 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г) лекарства и питание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д) специальные технические средства (для лиц, указанных в </a:t>
            </a:r>
            <a:r>
              <a:rPr lang="ru-RU" sz="2200" dirty="0" smtClean="0">
                <a:solidFill>
                  <a:schemeClr val="tx1"/>
                </a:solidFill>
                <a:hlinkClick r:id="rId2"/>
              </a:rPr>
              <a:t>пункте</a:t>
            </a:r>
            <a:r>
              <a:rPr lang="ru-RU" sz="2200" dirty="0" smtClean="0">
                <a:hlinkClick r:id="rId2"/>
              </a:rPr>
              <a:t> </a:t>
            </a:r>
            <a:r>
              <a:rPr lang="ru-RU" sz="2200" dirty="0" smtClean="0"/>
              <a:t>53 настоящего Порядка)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24815" y="1428750"/>
            <a:ext cx="8229600" cy="3181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Информирование</a:t>
            </a:r>
            <a:r>
              <a:rPr lang="ru-RU" sz="3200" dirty="0" smtClean="0"/>
              <a:t> участников экзамена за </a:t>
            </a:r>
            <a:r>
              <a:rPr lang="ru-RU" sz="3200" b="1" dirty="0" smtClean="0"/>
              <a:t>30 и за 5 минут </a:t>
            </a:r>
            <a:r>
              <a:rPr lang="ru-RU" sz="3200" dirty="0" smtClean="0"/>
              <a:t>до окончания экзамена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По истечении времени </a:t>
            </a:r>
            <a:r>
              <a:rPr lang="ru-RU" sz="3200" dirty="0" smtClean="0"/>
              <a:t>экзамена необходимо положить ручку на стол и </a:t>
            </a:r>
            <a:r>
              <a:rPr lang="ru-RU" sz="3200" b="1" dirty="0" smtClean="0"/>
              <a:t>прекратить выполнение экзаменационной работы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/>
              <a:t>ГИА-9 году </a:t>
            </a:r>
            <a:r>
              <a:rPr lang="ru-RU" sz="2400" dirty="0"/>
              <a:t>имеют </a:t>
            </a:r>
            <a:r>
              <a:rPr lang="ru-RU" sz="2400" dirty="0" smtClean="0"/>
              <a:t>право </a:t>
            </a:r>
            <a:r>
              <a:rPr lang="ru-RU" sz="2400" dirty="0"/>
              <a:t>на увеличение продолжительности экзамена на 1,5 </a:t>
            </a:r>
            <a:r>
              <a:rPr lang="ru-RU" sz="2400" dirty="0" smtClean="0"/>
              <a:t>часа, </a:t>
            </a:r>
            <a:r>
              <a:rPr lang="ru-RU" sz="2400" dirty="0"/>
              <a:t>создание </a:t>
            </a:r>
            <a:r>
              <a:rPr lang="ru-RU" sz="2400" dirty="0" err="1" smtClean="0"/>
              <a:t>пециальных</a:t>
            </a:r>
            <a:r>
              <a:rPr lang="ru-RU" sz="2400" dirty="0" smtClean="0"/>
              <a:t> </a:t>
            </a:r>
            <a:r>
              <a:rPr lang="ru-RU" sz="2400" dirty="0"/>
              <a:t>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ЦПМПК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Удаление с экзамена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Досрочное завершение</a:t>
            </a: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9751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Апелляции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182090"/>
            <a:ext cx="6197412" cy="36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68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89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/151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 smtClean="0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 smtClean="0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 smtClean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ние</a:t>
            </a:r>
            <a:r>
              <a:rPr lang="ru-RU" sz="2800" b="1" spc="-5" dirty="0" smtClean="0">
                <a:solidFill>
                  <a:srgbClr val="C00000"/>
                </a:solidFill>
                <a:latin typeface="Georgia"/>
                <a:cs typeface="Georgia"/>
              </a:rPr>
              <a:t>,ИП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680720" y="1200150"/>
            <a:ext cx="793051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ОГЭ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1169925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270599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50493" y="1047750"/>
            <a:ext cx="785939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>
              <a:lnSpc>
                <a:spcPct val="100000"/>
              </a:lnSpc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sz="2400" b="1" spc="18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sz="2400" b="1" spc="1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sz="2400" b="1" spc="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50493" y="3681857"/>
            <a:ext cx="4279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2684145" algn="l"/>
              </a:tabLst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852295" algn="l"/>
                <a:tab pos="2303145" algn="l"/>
                <a:tab pos="339471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sz="2400" b="1" spc="-90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182361" y="3681857"/>
            <a:ext cx="3524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934719" algn="l"/>
                <a:tab pos="211582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sz="2400" b="1" spc="-19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50493" y="4413631"/>
            <a:ext cx="540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-8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05448" y="1200150"/>
            <a:ext cx="833310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2022</a:t>
            </a:r>
            <a:r>
              <a:rPr sz="2400" b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7" y="218598"/>
            <a:ext cx="8991600" cy="42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400" spc="13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93726" y="869554"/>
            <a:ext cx="7956550" cy="41312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9065" marR="132715" algn="ctr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2600" b="1" spc="-5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600" b="1" spc="-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2600" dirty="0">
              <a:latin typeface="Cambria"/>
              <a:cs typeface="Cambria"/>
            </a:endParaRPr>
          </a:p>
          <a:p>
            <a:pPr marL="454025" marR="445134" indent="-1905" algn="ctr">
              <a:lnSpc>
                <a:spcPts val="2810"/>
              </a:lnSpc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2600" dirty="0">
              <a:latin typeface="Cambria"/>
              <a:cs typeface="Cambria"/>
            </a:endParaRPr>
          </a:p>
          <a:p>
            <a:pPr algn="ctr">
              <a:lnSpc>
                <a:spcPts val="2610"/>
              </a:lnSpc>
            </a:pP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26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26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26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2600" dirty="0">
              <a:latin typeface="Cambria"/>
              <a:cs typeface="Cambria"/>
            </a:endParaRPr>
          </a:p>
          <a:p>
            <a:pPr marL="311150" marR="303530" algn="ctr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округления.</a:t>
            </a:r>
            <a:endParaRPr sz="2600" dirty="0">
              <a:latin typeface="Cambria"/>
              <a:cs typeface="Cambria"/>
            </a:endParaRPr>
          </a:p>
          <a:p>
            <a:pPr marL="424815" marR="419100" indent="-1270" algn="ctr">
              <a:lnSpc>
                <a:spcPct val="100000"/>
              </a:lnSpc>
            </a:pPr>
            <a:r>
              <a:rPr sz="2600" b="1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26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26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2600" b="1" spc="-5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класс.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136968" y="1047750"/>
            <a:ext cx="687006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класса: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12700" marR="286385" indent="65405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1342" y="103123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2509" y="1428750"/>
            <a:ext cx="33896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вие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ния  основном	общем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67430" y="1428750"/>
            <a:ext cx="4558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  <a:tabLst>
                <a:tab pos="2524125" algn="l"/>
                <a:tab pos="3107690" algn="l"/>
                <a:tab pos="4197985" algn="l"/>
              </a:tabLst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	</a:t>
            </a:r>
            <a:r>
              <a:rPr sz="2400" b="1" spc="-45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ат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	об 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	-	</a:t>
            </a: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спешное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105409" y="2160269"/>
            <a:ext cx="78187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прохождение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математике),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1657350"/>
            <a:ext cx="8153400" cy="394864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 err="1" smtClean="0">
                <a:latin typeface="Georgia"/>
                <a:cs typeface="Georgia"/>
              </a:rPr>
              <a:t>Результат</a:t>
            </a:r>
            <a:r>
              <a:rPr sz="2400" b="1" spc="25" dirty="0">
                <a:latin typeface="Georgia"/>
                <a:cs typeface="Georgia"/>
              </a:rPr>
              <a:t>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8 февраля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23 (предварительно)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15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и первый рабочий день в  мае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095" y="872744"/>
            <a:ext cx="8201659" cy="144462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r>
              <a:rPr sz="2800" spc="5" dirty="0">
                <a:latin typeface="Georgia"/>
                <a:cs typeface="Georgia"/>
              </a:rPr>
              <a:t>Для </a:t>
            </a:r>
            <a:r>
              <a:rPr sz="2800" spc="175" dirty="0">
                <a:latin typeface="Georgia"/>
                <a:cs typeface="Georgia"/>
              </a:rPr>
              <a:t>участия </a:t>
            </a:r>
            <a:r>
              <a:rPr sz="2800" spc="295" dirty="0">
                <a:latin typeface="Georgia"/>
                <a:cs typeface="Georgia"/>
              </a:rPr>
              <a:t>в </a:t>
            </a:r>
            <a:r>
              <a:rPr lang="ru-RU" sz="2800" spc="170" dirty="0" smtClean="0">
                <a:latin typeface="Georgia"/>
                <a:cs typeface="Georgia"/>
              </a:rPr>
              <a:t>О</a:t>
            </a:r>
            <a:r>
              <a:rPr sz="2800" spc="170" dirty="0" smtClean="0">
                <a:latin typeface="Georgia"/>
                <a:cs typeface="Georgia"/>
              </a:rPr>
              <a:t>ГЭ </a:t>
            </a:r>
            <a:r>
              <a:rPr sz="2800" spc="150" dirty="0">
                <a:latin typeface="Georgia"/>
                <a:cs typeface="Georgia"/>
              </a:rPr>
              <a:t>обучающемуся  </a:t>
            </a:r>
            <a:r>
              <a:rPr sz="2800" spc="114" dirty="0" err="1">
                <a:latin typeface="Georgia"/>
                <a:cs typeface="Georgia"/>
              </a:rPr>
              <a:t>необходимо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spc="295" dirty="0" smtClean="0">
                <a:latin typeface="Georgia"/>
                <a:cs typeface="Georgia"/>
              </a:rPr>
              <a:t>в</a:t>
            </a:r>
            <a:endParaRPr sz="2800" dirty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>
                <a:latin typeface="Georgia"/>
                <a:cs typeface="Georgia"/>
              </a:rPr>
              <a:t>СРОК </a:t>
            </a:r>
            <a:r>
              <a:rPr sz="2800" b="1" spc="35" dirty="0">
                <a:latin typeface="Georgia"/>
                <a:cs typeface="Georgia"/>
              </a:rPr>
              <a:t>ДО </a:t>
            </a:r>
            <a:r>
              <a:rPr sz="28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800" b="1" spc="610" dirty="0">
                <a:latin typeface="Georgia"/>
                <a:cs typeface="Georgia"/>
              </a:rPr>
              <a:t> </a:t>
            </a:r>
            <a:r>
              <a:rPr lang="ru-RU" sz="2800" b="1" spc="-135" dirty="0" smtClean="0">
                <a:latin typeface="Georgia"/>
                <a:cs typeface="Georgia"/>
              </a:rPr>
              <a:t>МАРТА</a:t>
            </a:r>
            <a:r>
              <a:rPr sz="2800" b="1" spc="-135" dirty="0" smtClean="0">
                <a:latin typeface="Georgia"/>
                <a:cs typeface="Georgia"/>
              </a:rPr>
              <a:t> 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2800" b="1" spc="195" dirty="0" smtClean="0">
                <a:latin typeface="Georgia"/>
                <a:cs typeface="Georgia"/>
              </a:rPr>
              <a:t> </a:t>
            </a:r>
            <a:r>
              <a:rPr sz="2800" b="1" spc="-15" dirty="0" smtClean="0">
                <a:latin typeface="Georgia"/>
                <a:cs typeface="Georgia"/>
              </a:rPr>
              <a:t>ГОДА</a:t>
            </a:r>
            <a:r>
              <a:rPr lang="ru-RU" sz="2800" b="1" spc="-15" dirty="0" smtClean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450" y="8401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39875" y="2315174"/>
            <a:ext cx="448818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/>
          <p:nvPr/>
        </p:nvSpPr>
        <p:spPr>
          <a:xfrm>
            <a:off x="173404" y="2495006"/>
            <a:ext cx="4050791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/>
          <p:cNvSpPr/>
          <p:nvPr/>
        </p:nvSpPr>
        <p:spPr>
          <a:xfrm>
            <a:off x="187944" y="2341844"/>
            <a:ext cx="4392486" cy="1814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187944" y="2341844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355471" y="2577125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4748451" y="2309078"/>
            <a:ext cx="4343399" cy="1914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4781980" y="2309078"/>
            <a:ext cx="4032504" cy="1822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4796457" y="2335749"/>
            <a:ext cx="4248531" cy="182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/>
          <p:nvPr/>
        </p:nvSpPr>
        <p:spPr>
          <a:xfrm>
            <a:off x="4796457" y="2335749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4964986" y="2391197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 err="1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lang="ru-RU" sz="3600" b="1" spc="15" dirty="0" smtClean="0">
                <a:latin typeface="Georgia"/>
                <a:cs typeface="Georgia"/>
              </a:rPr>
              <a:t>О</a:t>
            </a:r>
            <a:r>
              <a:rPr sz="3600" b="1" spc="15" dirty="0" smtClean="0">
                <a:latin typeface="Georgia"/>
                <a:cs typeface="Georgia"/>
              </a:rPr>
              <a:t>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9068" y="63246"/>
            <a:ext cx="54439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132" y="1642795"/>
            <a:ext cx="2019856" cy="90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945628" y="1610790"/>
            <a:ext cx="1393588" cy="88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453808" y="1670353"/>
            <a:ext cx="1960974" cy="83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453808" y="1670353"/>
            <a:ext cx="1961006" cy="836579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35" dirty="0" smtClean="0">
                <a:latin typeface="Trebuchet MS"/>
                <a:cs typeface="Trebuchet MS"/>
              </a:rPr>
              <a:t>(</a:t>
            </a:r>
            <a:r>
              <a:rPr lang="ru-RU" sz="1600" b="1" i="1" spc="-135" dirty="0" smtClean="0">
                <a:latin typeface="Trebuchet MS"/>
                <a:cs typeface="Trebuchet MS"/>
              </a:rPr>
              <a:t>апрель-май</a:t>
            </a:r>
            <a:r>
              <a:rPr sz="1600" b="1" i="1" spc="-135" dirty="0" smtClean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688" y="1682237"/>
            <a:ext cx="2013273" cy="874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4110767" y="1630420"/>
            <a:ext cx="1308957" cy="882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17552" y="1709795"/>
            <a:ext cx="1954971" cy="808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517552" y="1709796"/>
            <a:ext cx="1955128" cy="8084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4014170" y="1724600"/>
            <a:ext cx="9618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25" dirty="0">
                <a:latin typeface="Trebuchet MS"/>
                <a:cs typeface="Trebuchet MS"/>
              </a:rPr>
              <a:t>(май-июль)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8341" y="1731485"/>
            <a:ext cx="2019856" cy="829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6633019" y="1770016"/>
            <a:ext cx="1966256" cy="72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6605966" y="1753776"/>
            <a:ext cx="1960927" cy="775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6605967" y="1753793"/>
            <a:ext cx="1961006" cy="775448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40" dirty="0">
                <a:latin typeface="Trebuchet MS"/>
                <a:cs typeface="Trebuchet MS"/>
              </a:rPr>
              <a:t>(сентябрь)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1273695" y="2876550"/>
            <a:ext cx="7404734" cy="1570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2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2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2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2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2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endParaRPr lang="ru-RU" sz="22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 расписания ОГЭ 2023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основной период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64694"/>
              </p:ext>
            </p:extLst>
          </p:nvPr>
        </p:nvGraphicFramePr>
        <p:xfrm>
          <a:off x="9862" y="896023"/>
          <a:ext cx="9134138" cy="2911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416"/>
                <a:gridCol w="6417722"/>
              </a:tblGrid>
              <a:tr h="304127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400" b="1" spc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400" spc="-8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400" spc="-8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3,24</a:t>
                      </a:r>
                      <a:r>
                        <a:rPr sz="1400" b="1" spc="-4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sz="140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7, 28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мая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67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История,</a:t>
                      </a:r>
                      <a:r>
                        <a:rPr sz="1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физика,</a:t>
                      </a:r>
                      <a:r>
                        <a:rPr sz="1400" spc="-3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</a:t>
                      </a:r>
                      <a:r>
                        <a:rPr sz="1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7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, 8 </a:t>
                      </a:r>
                      <a:r>
                        <a:rPr sz="1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lang="ru-RU" sz="1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54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14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</a:t>
                      </a:r>
                      <a:r>
                        <a:rPr lang="ru-RU" sz="1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 ИКТ, география и химия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573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b="0" i="0" spc="-1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Литература, физика,</a:t>
                      </a:r>
                      <a:r>
                        <a:rPr lang="ru-RU" sz="1400" b="0" i="0" spc="-10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 и ИКТ, география</a:t>
                      </a:r>
                      <a:endParaRPr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3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4 июля по 9 июля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14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Резерв:</a:t>
                      </a:r>
                      <a:r>
                        <a:rPr sz="14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учебным</a:t>
                      </a:r>
                      <a:r>
                        <a:rPr sz="1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96530"/>
              </p:ext>
            </p:extLst>
          </p:nvPr>
        </p:nvGraphicFramePr>
        <p:xfrm>
          <a:off x="0" y="858595"/>
          <a:ext cx="9143999" cy="418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7368"/>
                <a:gridCol w="4256631"/>
              </a:tblGrid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2645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(кроме раздела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264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(раздел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533400" y="866858"/>
            <a:ext cx="8001000" cy="4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4c48e722-e5ee-4bb4-abb8-2d4075f5b3da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933</Words>
  <Application>Microsoft Office PowerPoint</Application>
  <PresentationFormat>Экран (16:9)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РЕГИСТРАЦИЯ НА ОГЭ</vt:lpstr>
      <vt:lpstr>РАСПИСАНИЕ ОГЭ</vt:lpstr>
      <vt:lpstr>Проект расписания ОГЭ 2023 основной период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user</cp:lastModifiedBy>
  <cp:revision>79</cp:revision>
  <dcterms:created xsi:type="dcterms:W3CDTF">2019-10-15T10:38:01Z</dcterms:created>
  <dcterms:modified xsi:type="dcterms:W3CDTF">2022-09-08T10:40:24Z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